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65" r:id="rId5"/>
    <p:sldId id="264" r:id="rId6"/>
    <p:sldId id="266" r:id="rId7"/>
    <p:sldId id="267" r:id="rId8"/>
    <p:sldId id="268" r:id="rId9"/>
  </p:sldIdLst>
  <p:sldSz cx="9144000" cy="5143500" type="screen16x9"/>
  <p:notesSz cx="6858000" cy="9144000"/>
  <p:embeddedFontLst>
    <p:embeddedFont>
      <p:font typeface="Merriweather" panose="020B060402020202020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9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Char char="●"/>
              <a:defRPr sz="1800">
                <a:solidFill>
                  <a:schemeClr val="lt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○"/>
              <a:defRPr>
                <a:solidFill>
                  <a:schemeClr val="lt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■"/>
              <a:defRPr>
                <a:solidFill>
                  <a:schemeClr val="lt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●"/>
              <a:defRPr>
                <a:solidFill>
                  <a:schemeClr val="lt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○"/>
              <a:defRPr>
                <a:solidFill>
                  <a:schemeClr val="lt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■"/>
              <a:defRPr>
                <a:solidFill>
                  <a:schemeClr val="lt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●"/>
              <a:defRPr>
                <a:solidFill>
                  <a:schemeClr val="lt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○"/>
              <a:defRPr>
                <a:solidFill>
                  <a:schemeClr val="lt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</a:rPr>
              <a:t>‹#›</a:t>
            </a:fld>
            <a:endParaRPr lang="en" sz="1000">
              <a:solidFill>
                <a:schemeClr val="lt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 descr="TJP_LOGO_LIGHT_BLUE_ON_BLUE_RGB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64175" y="3663675"/>
            <a:ext cx="1479825" cy="147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Shape 55"/>
          <p:cNvPicPr preferRelativeResize="0"/>
          <p:nvPr/>
        </p:nvPicPr>
        <p:blipFill>
          <a:blip r:embed="rId4">
            <a:alphaModFix amt="52999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Shape 56"/>
          <p:cNvSpPr txBox="1"/>
          <p:nvPr/>
        </p:nvSpPr>
        <p:spPr>
          <a:xfrm>
            <a:off x="303025" y="1550750"/>
            <a:ext cx="8600400" cy="598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800">
                <a:solidFill>
                  <a:srgbClr val="F3F3F3"/>
                </a:solidFill>
                <a:latin typeface="Merriweather"/>
                <a:ea typeface="Merriweather"/>
                <a:cs typeface="Merriweather"/>
                <a:sym typeface="Merriweather"/>
              </a:rPr>
              <a:t>The Jonah Project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Shape 61" descr="TJP_LOGO_LIGHT_BLUE_ON_BLUE_RGB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64175" y="3663675"/>
            <a:ext cx="1479825" cy="147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Shape 62"/>
          <p:cNvPicPr preferRelativeResize="0"/>
          <p:nvPr/>
        </p:nvPicPr>
        <p:blipFill>
          <a:blip r:embed="rId4">
            <a:alphaModFix amt="52999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Shape 63"/>
          <p:cNvSpPr txBox="1"/>
          <p:nvPr/>
        </p:nvSpPr>
        <p:spPr>
          <a:xfrm>
            <a:off x="271800" y="133700"/>
            <a:ext cx="8600400" cy="4866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 dirty="0">
                <a:solidFill>
                  <a:srgbClr val="F3F3F3"/>
                </a:solidFill>
                <a:latin typeface="Merriweather"/>
                <a:ea typeface="Merriweather"/>
                <a:cs typeface="Merriweather"/>
                <a:sym typeface="Merriweather"/>
              </a:rPr>
              <a:t>At-Risk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3600" dirty="0">
                <a:solidFill>
                  <a:srgbClr val="F3F3F3"/>
                </a:solidFill>
                <a:latin typeface="Merriweather"/>
                <a:ea typeface="Merriweather"/>
                <a:cs typeface="Merriweather"/>
                <a:sym typeface="Merriweather"/>
              </a:rPr>
              <a:t>Teens in Spokane</a:t>
            </a:r>
          </a:p>
          <a:p>
            <a:pPr lvl="0" algn="ctr" rtl="0">
              <a:spcBef>
                <a:spcPts val="0"/>
              </a:spcBef>
              <a:buNone/>
            </a:pPr>
            <a:endParaRPr sz="3600" dirty="0">
              <a:solidFill>
                <a:srgbClr val="F3F3F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3200" dirty="0">
                <a:solidFill>
                  <a:srgbClr val="F3F3F3"/>
                </a:solidFill>
                <a:latin typeface="Merriweather"/>
                <a:ea typeface="Merriweather"/>
                <a:cs typeface="Merriweather"/>
                <a:sym typeface="Merriweather"/>
              </a:rPr>
              <a:t>1.	1500+</a:t>
            </a:r>
            <a:endParaRPr sz="3200" dirty="0">
              <a:solidFill>
                <a:srgbClr val="F3F3F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lvl="0">
              <a:spcBef>
                <a:spcPts val="0"/>
              </a:spcBef>
            </a:pPr>
            <a:r>
              <a:rPr lang="en-US" sz="3200" dirty="0">
                <a:solidFill>
                  <a:srgbClr val="F3F3F3"/>
                </a:solidFill>
                <a:latin typeface="Merriweather"/>
                <a:ea typeface="Merriweather"/>
                <a:cs typeface="Merriweather"/>
                <a:sym typeface="Merriweather"/>
              </a:rPr>
              <a:t>2.    Spheres of Influence &amp; relationships</a:t>
            </a:r>
            <a:endParaRPr lang="en" sz="3200" dirty="0">
              <a:solidFill>
                <a:srgbClr val="F3F3F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514350" lvl="0" indent="-514350">
              <a:spcBef>
                <a:spcPts val="0"/>
              </a:spcBef>
              <a:buAutoNum type="arabicPeriod" startAt="3"/>
            </a:pPr>
            <a:r>
              <a:rPr lang="en-US" sz="3200" dirty="0">
                <a:solidFill>
                  <a:srgbClr val="F3F3F3"/>
                </a:solidFill>
                <a:latin typeface="Merriweather"/>
                <a:ea typeface="Merriweather"/>
                <a:cs typeface="Merriweather"/>
                <a:sym typeface="Merriweather"/>
              </a:rPr>
              <a:t>   Freedom…&amp; leverage-free 	resources</a:t>
            </a:r>
          </a:p>
          <a:p>
            <a:pPr marL="514350" lvl="0" indent="-514350">
              <a:spcBef>
                <a:spcPts val="0"/>
              </a:spcBef>
              <a:buAutoNum type="arabicPeriod" startAt="3"/>
            </a:pPr>
            <a:endParaRPr lang="en-US" sz="3200" dirty="0">
              <a:solidFill>
                <a:srgbClr val="F3F3F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514350" lvl="0" indent="-514350">
              <a:spcBef>
                <a:spcPts val="0"/>
              </a:spcBef>
              <a:buAutoNum type="arabicPeriod" startAt="3"/>
            </a:pPr>
            <a:r>
              <a:rPr lang="en-US" sz="3200" dirty="0">
                <a:solidFill>
                  <a:srgbClr val="F3F3F3"/>
                </a:solidFill>
                <a:latin typeface="Merriweather"/>
                <a:ea typeface="Merriweather"/>
                <a:cs typeface="Merriweather"/>
                <a:sym typeface="Merriweather"/>
              </a:rPr>
              <a:t>   SHELTER &amp; ADVOCACY</a:t>
            </a:r>
            <a:endParaRPr sz="3200" dirty="0">
              <a:solidFill>
                <a:srgbClr val="F3F3F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lvl="0">
              <a:spcBef>
                <a:spcPts val="0"/>
              </a:spcBef>
              <a:buNone/>
            </a:pPr>
            <a:endParaRPr sz="3000" dirty="0">
              <a:solidFill>
                <a:srgbClr val="F3F3F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lvl="0" rtl="0">
              <a:spcBef>
                <a:spcPts val="0"/>
              </a:spcBef>
              <a:buNone/>
            </a:pPr>
            <a:endParaRPr sz="3000" dirty="0">
              <a:solidFill>
                <a:srgbClr val="F3F3F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lvl="0" rtl="0">
              <a:spcBef>
                <a:spcPts val="0"/>
              </a:spcBef>
              <a:buNone/>
            </a:pPr>
            <a:endParaRPr sz="2400" dirty="0">
              <a:solidFill>
                <a:srgbClr val="F3F3F3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Shape 68" descr="TJP_LOGO_LIGHT_BLUE_ON_BLUE_RGB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64175" y="3663675"/>
            <a:ext cx="1479825" cy="147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Shape 69"/>
          <p:cNvPicPr preferRelativeResize="0"/>
          <p:nvPr/>
        </p:nvPicPr>
        <p:blipFill>
          <a:blip r:embed="rId4">
            <a:alphaModFix amt="52999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Shape 70"/>
          <p:cNvSpPr txBox="1"/>
          <p:nvPr/>
        </p:nvSpPr>
        <p:spPr>
          <a:xfrm>
            <a:off x="271800" y="133700"/>
            <a:ext cx="8600400" cy="4866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800" dirty="0">
                <a:solidFill>
                  <a:srgbClr val="F3F3F3"/>
                </a:solidFill>
                <a:latin typeface="Merriweather"/>
                <a:ea typeface="Merriweather"/>
                <a:cs typeface="Merriweather"/>
                <a:sym typeface="Merriweather"/>
              </a:rPr>
              <a:t>Trafficking</a:t>
            </a:r>
          </a:p>
          <a:p>
            <a:pPr lvl="0" algn="l" rtl="0">
              <a:spcBef>
                <a:spcPts val="0"/>
              </a:spcBef>
              <a:buNone/>
            </a:pPr>
            <a:endParaRPr sz="2400" dirty="0">
              <a:solidFill>
                <a:srgbClr val="F3F3F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81000">
              <a:buClr>
                <a:srgbClr val="F3F3F3"/>
              </a:buClr>
              <a:buSzPct val="100000"/>
              <a:buFont typeface="Merriweather"/>
              <a:buChar char="●"/>
            </a:pPr>
            <a:r>
              <a:rPr lang="en" sz="2400" dirty="0">
                <a:solidFill>
                  <a:srgbClr val="F3F3F3"/>
                </a:solidFill>
                <a:latin typeface="Merriweather"/>
                <a:ea typeface="Merriweather"/>
                <a:cs typeface="Merriweather"/>
                <a:sym typeface="Merriweather"/>
              </a:rPr>
              <a:t>11-12 / 15*</a:t>
            </a:r>
          </a:p>
          <a:p>
            <a:pPr marL="457200" lvl="0" indent="-381000">
              <a:buClr>
                <a:srgbClr val="F3F3F3"/>
              </a:buClr>
              <a:buSzPct val="100000"/>
              <a:buFont typeface="Merriweather"/>
              <a:buChar char="●"/>
            </a:pPr>
            <a:r>
              <a:rPr lang="en" sz="2400" dirty="0">
                <a:solidFill>
                  <a:srgbClr val="F3F3F3"/>
                </a:solidFill>
                <a:latin typeface="Merriweather"/>
                <a:ea typeface="Merriweather"/>
                <a:cs typeface="Merriweather"/>
                <a:sym typeface="Merriweather"/>
              </a:rPr>
              <a:t>2003 / 2008 / 2014? </a:t>
            </a:r>
          </a:p>
          <a:p>
            <a:pPr marL="457200" lvl="0" indent="-381000">
              <a:buClr>
                <a:srgbClr val="F3F3F3"/>
              </a:buClr>
              <a:buSzPct val="100000"/>
              <a:buFont typeface="Merriweather"/>
              <a:buChar char="●"/>
            </a:pPr>
            <a:r>
              <a:rPr lang="en" sz="2400" dirty="0">
                <a:solidFill>
                  <a:srgbClr val="F3F3F3"/>
                </a:solidFill>
                <a:latin typeface="Merriweather"/>
                <a:ea typeface="Merriweather"/>
                <a:cs typeface="Merriweather"/>
                <a:sym typeface="Merriweather"/>
              </a:rPr>
              <a:t>2017 </a:t>
            </a:r>
            <a:r>
              <a:rPr lang="en-US" sz="2400" dirty="0">
                <a:solidFill>
                  <a:srgbClr val="F3F3F3"/>
                </a:solidFill>
                <a:latin typeface="Merriweather"/>
                <a:ea typeface="Merriweather"/>
                <a:cs typeface="Merriweather"/>
                <a:sym typeface="Merriweather"/>
              </a:rPr>
              <a:t>we have advocated for more than 120 women and children and 40+ victims of human trafficking – 90% from the Spokane area</a:t>
            </a:r>
            <a:endParaRPr lang="en" sz="2400" dirty="0">
              <a:solidFill>
                <a:srgbClr val="F3F3F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81000">
              <a:buClr>
                <a:srgbClr val="F3F3F3"/>
              </a:buClr>
              <a:buSzPct val="100000"/>
              <a:buFont typeface="Merriweather"/>
              <a:buChar char="●"/>
            </a:pPr>
            <a:r>
              <a:rPr lang="en" sz="2400" dirty="0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500-600 / 1500-2000?</a:t>
            </a:r>
          </a:p>
          <a:p>
            <a:pPr marL="457200" lvl="0" indent="-381000">
              <a:buClr>
                <a:srgbClr val="F3F3F3"/>
              </a:buClr>
              <a:buSzPct val="100000"/>
              <a:buFont typeface="Merriweather"/>
              <a:buChar char="●"/>
            </a:pPr>
            <a:r>
              <a:rPr lang="en" sz="2400" dirty="0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1500+ </a:t>
            </a:r>
            <a:r>
              <a:rPr lang="en-US" sz="2400" dirty="0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homeless?</a:t>
            </a:r>
          </a:p>
          <a:p>
            <a:pPr marL="457200" lvl="0" indent="-381000">
              <a:buClr>
                <a:srgbClr val="F3F3F3"/>
              </a:buClr>
              <a:buSzPct val="100000"/>
              <a:buFont typeface="Merriweather"/>
              <a:buChar char="●"/>
            </a:pPr>
            <a:endParaRPr lang="en" sz="2400" dirty="0">
              <a:solidFill>
                <a:srgbClr val="FF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81000">
              <a:buClr>
                <a:srgbClr val="F3F3F3"/>
              </a:buClr>
              <a:buSzPct val="100000"/>
              <a:buFont typeface="Merriweather"/>
              <a:buChar char="●"/>
            </a:pPr>
            <a:r>
              <a:rPr lang="en" sz="2800" b="1" dirty="0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1 in 3 / 1 in 5…</a:t>
            </a:r>
          </a:p>
          <a:p>
            <a:pPr lvl="0" rtl="0">
              <a:spcBef>
                <a:spcPts val="0"/>
              </a:spcBef>
              <a:buNone/>
            </a:pPr>
            <a:endParaRPr sz="2400" dirty="0">
              <a:solidFill>
                <a:srgbClr val="F3F3F3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Shape 117" descr="TJP_LOGO_LIGHT_BLUE_ON_BLUE_RGB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64175" y="3663675"/>
            <a:ext cx="1479825" cy="147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/>
          <p:cNvPicPr preferRelativeResize="0"/>
          <p:nvPr/>
        </p:nvPicPr>
        <p:blipFill>
          <a:blip r:embed="rId4">
            <a:alphaModFix amt="52999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Shape 119"/>
          <p:cNvSpPr txBox="1"/>
          <p:nvPr/>
        </p:nvSpPr>
        <p:spPr>
          <a:xfrm>
            <a:off x="271800" y="133700"/>
            <a:ext cx="8600400" cy="4866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800" dirty="0">
                <a:solidFill>
                  <a:srgbClr val="F3F3F3"/>
                </a:solidFill>
                <a:latin typeface="Merriweather"/>
                <a:ea typeface="Merriweather"/>
                <a:cs typeface="Merriweather"/>
                <a:sym typeface="Merriweather"/>
              </a:rPr>
              <a:t>The Jonah Model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2400" dirty="0">
                <a:solidFill>
                  <a:srgbClr val="F3F3F3"/>
                </a:solidFill>
                <a:latin typeface="Merriweather"/>
                <a:ea typeface="Merriweather"/>
                <a:cs typeface="Merriweather"/>
                <a:sym typeface="Merriweather"/>
              </a:rPr>
              <a:t>REST. RESOURCES. RELOCATION.</a:t>
            </a:r>
          </a:p>
          <a:p>
            <a: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3F3F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R="0"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3F3F3"/>
                </a:solidFill>
                <a:latin typeface="Merriweather"/>
                <a:ea typeface="Merriweather"/>
                <a:cs typeface="Merriweather"/>
                <a:sym typeface="Merriweather"/>
              </a:rPr>
              <a:t>1. 	R</a:t>
            </a:r>
            <a:r>
              <a:rPr lang="en-US" sz="3000" dirty="0" err="1">
                <a:solidFill>
                  <a:srgbClr val="F3F3F3"/>
                </a:solidFill>
                <a:latin typeface="Merriweather"/>
                <a:ea typeface="Merriweather"/>
                <a:cs typeface="Merriweather"/>
                <a:sym typeface="Merriweather"/>
              </a:rPr>
              <a:t>elocation</a:t>
            </a:r>
            <a:r>
              <a:rPr lang="en-US" sz="3000" dirty="0">
                <a:solidFill>
                  <a:srgbClr val="F3F3F3"/>
                </a:solidFill>
                <a:latin typeface="Merriweather"/>
                <a:ea typeface="Merriweather"/>
                <a:cs typeface="Merriweather"/>
                <a:sym typeface="Merriweather"/>
              </a:rPr>
              <a:t> &amp; Rescue</a:t>
            </a:r>
            <a:endParaRPr lang="en" sz="3000" dirty="0">
              <a:solidFill>
                <a:srgbClr val="F3F3F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R="0"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3F3F3"/>
                </a:solidFill>
                <a:latin typeface="Merriweather"/>
                <a:ea typeface="Merriweather"/>
                <a:cs typeface="Merriweather"/>
                <a:sym typeface="Merriweather"/>
              </a:rPr>
              <a:t>2. 	S</a:t>
            </a:r>
            <a:r>
              <a:rPr lang="en-US" sz="3000" dirty="0" err="1">
                <a:solidFill>
                  <a:srgbClr val="F3F3F3"/>
                </a:solidFill>
                <a:latin typeface="Merriweather"/>
                <a:ea typeface="Merriweather"/>
                <a:cs typeface="Merriweather"/>
                <a:sym typeface="Merriweather"/>
              </a:rPr>
              <a:t>ecure</a:t>
            </a:r>
            <a:r>
              <a:rPr lang="en-US" sz="3000" dirty="0">
                <a:solidFill>
                  <a:srgbClr val="F3F3F3"/>
                </a:solidFill>
                <a:latin typeface="Merriweather"/>
                <a:ea typeface="Merriweather"/>
                <a:cs typeface="Merriweather"/>
                <a:sym typeface="Merriweather"/>
              </a:rPr>
              <a:t>/safe housing</a:t>
            </a:r>
            <a:endParaRPr lang="en" sz="3000" dirty="0">
              <a:solidFill>
                <a:srgbClr val="F3F3F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R="0"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3F3F3"/>
                </a:solidFill>
                <a:latin typeface="Merriweather"/>
                <a:ea typeface="Merriweather"/>
                <a:cs typeface="Merriweather"/>
                <a:sym typeface="Merriweather"/>
              </a:rPr>
              <a:t>3. 	</a:t>
            </a:r>
            <a:r>
              <a:rPr lang="en-US" sz="3000" dirty="0">
                <a:solidFill>
                  <a:srgbClr val="F3F3F3"/>
                </a:solidFill>
                <a:latin typeface="Merriweather"/>
                <a:ea typeface="Merriweather"/>
                <a:cs typeface="Merriweather"/>
                <a:sym typeface="Merriweather"/>
              </a:rPr>
              <a:t>E</a:t>
            </a:r>
            <a:r>
              <a:rPr lang="en" sz="3000" dirty="0">
                <a:solidFill>
                  <a:srgbClr val="F3F3F3"/>
                </a:solidFill>
                <a:latin typeface="Merriweather"/>
                <a:ea typeface="Merriweather"/>
                <a:cs typeface="Merriweather"/>
                <a:sym typeface="Merriweather"/>
              </a:rPr>
              <a:t>ducation &amp; A</a:t>
            </a:r>
            <a:r>
              <a:rPr lang="en-US" sz="3000" dirty="0" err="1">
                <a:solidFill>
                  <a:srgbClr val="F3F3F3"/>
                </a:solidFill>
                <a:latin typeface="Merriweather"/>
                <a:ea typeface="Merriweather"/>
                <a:cs typeface="Merriweather"/>
                <a:sym typeface="Merriweather"/>
              </a:rPr>
              <a:t>wareness</a:t>
            </a:r>
            <a:endParaRPr lang="en" sz="3000" dirty="0">
              <a:solidFill>
                <a:srgbClr val="F3F3F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R="0"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3F3F3"/>
                </a:solidFill>
                <a:latin typeface="Merriweather"/>
                <a:ea typeface="Merriweather"/>
                <a:cs typeface="Merriweather"/>
                <a:sym typeface="Merriweather"/>
              </a:rPr>
              <a:t>4. 	</a:t>
            </a:r>
            <a:r>
              <a:rPr lang="en-US" sz="3000" dirty="0">
                <a:solidFill>
                  <a:srgbClr val="F3F3F3"/>
                </a:solidFill>
                <a:latin typeface="Merriweather"/>
                <a:ea typeface="Merriweather"/>
                <a:cs typeface="Merriweather"/>
                <a:sym typeface="Merriweather"/>
              </a:rPr>
              <a:t>ADVOCACY</a:t>
            </a:r>
            <a:endParaRPr lang="en" sz="3000" dirty="0">
              <a:solidFill>
                <a:srgbClr val="F3F3F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3F3F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3F3F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3F3F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3F3F3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Shape 110" descr="TJP_LOGO_LIGHT_BLUE_ON_BLUE_RGB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64175" y="3663675"/>
            <a:ext cx="1479825" cy="147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>
          <a:blip r:embed="rId4">
            <a:alphaModFix amt="52999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Shape 112"/>
          <p:cNvSpPr txBox="1"/>
          <p:nvPr/>
        </p:nvSpPr>
        <p:spPr>
          <a:xfrm>
            <a:off x="271800" y="133700"/>
            <a:ext cx="8600400" cy="4866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800" dirty="0">
                <a:solidFill>
                  <a:srgbClr val="F3F3F3"/>
                </a:solidFill>
                <a:latin typeface="Merriweather"/>
                <a:ea typeface="Merriweather"/>
                <a:cs typeface="Merriweather"/>
                <a:sym typeface="Merriweather"/>
              </a:rPr>
              <a:t>Who is JP?</a:t>
            </a:r>
          </a:p>
          <a:p>
            <a:pPr lvl="0" rtl="0">
              <a:spcBef>
                <a:spcPts val="0"/>
              </a:spcBef>
              <a:buNone/>
            </a:pPr>
            <a:endParaRPr sz="3000" dirty="0">
              <a:solidFill>
                <a:srgbClr val="F3F3F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419100" rtl="0">
              <a:spcBef>
                <a:spcPts val="0"/>
              </a:spcBef>
              <a:buClr>
                <a:srgbClr val="F3F3F3"/>
              </a:buClr>
              <a:buSzPct val="100000"/>
              <a:buFont typeface="Merriweather"/>
              <a:buChar char="●"/>
            </a:pPr>
            <a:r>
              <a:rPr lang="en" sz="3000" dirty="0">
                <a:solidFill>
                  <a:srgbClr val="F3F3F3"/>
                </a:solidFill>
                <a:latin typeface="Merriweather"/>
                <a:ea typeface="Merriweather"/>
                <a:cs typeface="Merriweather"/>
                <a:sym typeface="Merriweather"/>
              </a:rPr>
              <a:t>Relational &amp; Collaborative</a:t>
            </a:r>
          </a:p>
          <a:p>
            <a:pPr marL="914400" lvl="1" indent="-342900" rtl="0">
              <a:spcBef>
                <a:spcPts val="0"/>
              </a:spcBef>
              <a:buClr>
                <a:srgbClr val="F3F3F3"/>
              </a:buClr>
              <a:buSzPct val="100000"/>
              <a:buFont typeface="Merriweather"/>
              <a:buChar char="○"/>
            </a:pPr>
            <a:r>
              <a:rPr lang="en" sz="1800" dirty="0">
                <a:solidFill>
                  <a:srgbClr val="F3F3F3"/>
                </a:solidFill>
                <a:latin typeface="Merriweather"/>
                <a:ea typeface="Merriweather"/>
                <a:cs typeface="Merriweather"/>
                <a:sym typeface="Merriweather"/>
              </a:rPr>
              <a:t>CIS, </a:t>
            </a:r>
            <a:r>
              <a:rPr lang="en-US" sz="1800" dirty="0">
                <a:solidFill>
                  <a:srgbClr val="F3F3F3"/>
                </a:solidFill>
                <a:latin typeface="Merriweather"/>
                <a:ea typeface="Merriweather"/>
                <a:cs typeface="Merriweather"/>
                <a:sym typeface="Merriweather"/>
              </a:rPr>
              <a:t>Shaw,</a:t>
            </a:r>
            <a:r>
              <a:rPr lang="en" sz="1800" dirty="0">
                <a:solidFill>
                  <a:srgbClr val="F3F3F3"/>
                </a:solidFill>
                <a:latin typeface="Merriweather"/>
                <a:ea typeface="Merriweather"/>
                <a:cs typeface="Merriweather"/>
                <a:sym typeface="Merriweather"/>
              </a:rPr>
              <a:t>Rogers, NC, Life Services, The City of Spokane, The Bridge, LifeCenter, Real Life, Spokane Human Right Commission</a:t>
            </a:r>
          </a:p>
          <a:p>
            <a:pPr marL="457200" lvl="0" indent="0" rtl="0">
              <a:spcBef>
                <a:spcPts val="0"/>
              </a:spcBef>
              <a:buNone/>
            </a:pPr>
            <a:endParaRPr sz="1800" dirty="0">
              <a:solidFill>
                <a:srgbClr val="F3F3F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419100" rtl="0">
              <a:spcBef>
                <a:spcPts val="0"/>
              </a:spcBef>
              <a:buClr>
                <a:srgbClr val="F3F3F3"/>
              </a:buClr>
              <a:buSzPct val="100000"/>
              <a:buFont typeface="Merriweather"/>
              <a:buChar char="●"/>
            </a:pPr>
            <a:r>
              <a:rPr lang="en" sz="3000" dirty="0">
                <a:solidFill>
                  <a:srgbClr val="F3F3F3"/>
                </a:solidFill>
                <a:latin typeface="Merriweather"/>
                <a:ea typeface="Merriweather"/>
                <a:cs typeface="Merriweather"/>
                <a:sym typeface="Merriweather"/>
              </a:rPr>
              <a:t>Volunteer</a:t>
            </a:r>
          </a:p>
          <a:p>
            <a:pPr marL="914400" lvl="1" indent="-342900" rtl="0">
              <a:spcBef>
                <a:spcPts val="0"/>
              </a:spcBef>
              <a:buClr>
                <a:srgbClr val="F3F3F3"/>
              </a:buClr>
              <a:buSzPct val="100000"/>
              <a:buFont typeface="Merriweather"/>
              <a:buChar char="○"/>
            </a:pPr>
            <a:r>
              <a:rPr lang="en" sz="1800" dirty="0">
                <a:solidFill>
                  <a:srgbClr val="F3F3F3"/>
                </a:solidFill>
                <a:latin typeface="Merriweather"/>
                <a:ea typeface="Merriweather"/>
                <a:cs typeface="Merriweather"/>
                <a:sym typeface="Merriweather"/>
              </a:rPr>
              <a:t>501c(3) Non-Profit</a:t>
            </a:r>
          </a:p>
          <a:p>
            <a:pPr marL="457200" lvl="0" indent="0" rtl="0">
              <a:spcBef>
                <a:spcPts val="0"/>
              </a:spcBef>
              <a:buNone/>
            </a:pPr>
            <a:endParaRPr sz="1800" dirty="0">
              <a:solidFill>
                <a:srgbClr val="F3F3F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419100" rtl="0">
              <a:spcBef>
                <a:spcPts val="0"/>
              </a:spcBef>
              <a:buClr>
                <a:srgbClr val="F3F3F3"/>
              </a:buClr>
              <a:buSzPct val="100000"/>
              <a:buFont typeface="Merriweather"/>
              <a:buChar char="●"/>
            </a:pPr>
            <a:r>
              <a:rPr lang="en" sz="3000" dirty="0">
                <a:solidFill>
                  <a:srgbClr val="F3F3F3"/>
                </a:solidFill>
                <a:latin typeface="Merriweather"/>
                <a:ea typeface="Merriweather"/>
                <a:cs typeface="Merriweather"/>
                <a:sym typeface="Merriweather"/>
              </a:rPr>
              <a:t>Freedom</a:t>
            </a:r>
          </a:p>
          <a:p>
            <a:pPr marL="914400" lvl="1" indent="-342900" rtl="0">
              <a:spcBef>
                <a:spcPts val="0"/>
              </a:spcBef>
              <a:buClr>
                <a:srgbClr val="F3F3F3"/>
              </a:buClr>
              <a:buSzPct val="100000"/>
              <a:buFont typeface="Merriweather"/>
              <a:buChar char="○"/>
            </a:pPr>
            <a:r>
              <a:rPr lang="en" sz="1800" dirty="0">
                <a:solidFill>
                  <a:srgbClr val="F3F3F3"/>
                </a:solidFill>
                <a:latin typeface="Merriweather"/>
                <a:ea typeface="Merriweather"/>
                <a:cs typeface="Merriweather"/>
                <a:sym typeface="Merriweather"/>
              </a:rPr>
              <a:t>Christian Ministry, Leverage-Free Resources</a:t>
            </a:r>
          </a:p>
          <a:p>
            <a:pPr lvl="0" rtl="0">
              <a:spcBef>
                <a:spcPts val="0"/>
              </a:spcBef>
              <a:buNone/>
            </a:pPr>
            <a:endParaRPr sz="2400" dirty="0">
              <a:solidFill>
                <a:srgbClr val="F3F3F3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Shape 124" descr="TJP_LOGO_LIGHT_BLUE_ON_BLUE_RGB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64175" y="3663675"/>
            <a:ext cx="1479825" cy="147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Shape 125"/>
          <p:cNvPicPr preferRelativeResize="0"/>
          <p:nvPr/>
        </p:nvPicPr>
        <p:blipFill>
          <a:blip r:embed="rId4">
            <a:alphaModFix amt="52999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Shape 126"/>
          <p:cNvSpPr txBox="1"/>
          <p:nvPr/>
        </p:nvSpPr>
        <p:spPr>
          <a:xfrm>
            <a:off x="62375" y="980400"/>
            <a:ext cx="9019200" cy="1078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800">
                <a:solidFill>
                  <a:srgbClr val="F1C232"/>
                </a:solidFill>
                <a:latin typeface="Merriweather"/>
                <a:ea typeface="Merriweather"/>
                <a:cs typeface="Merriweather"/>
                <a:sym typeface="Merriweather"/>
              </a:rPr>
              <a:t>H</a:t>
            </a:r>
            <a:r>
              <a:rPr lang="en" sz="1800">
                <a:solidFill>
                  <a:srgbClr val="F1C232"/>
                </a:solidFill>
                <a:latin typeface="Merriweather"/>
                <a:ea typeface="Merriweather"/>
                <a:cs typeface="Merriweather"/>
                <a:sym typeface="Merriweather"/>
              </a:rPr>
              <a:t>eart House &amp; </a:t>
            </a:r>
            <a:r>
              <a:rPr lang="en" sz="4800">
                <a:solidFill>
                  <a:srgbClr val="F1C232"/>
                </a:solidFill>
                <a:latin typeface="Merriweather"/>
                <a:ea typeface="Merriweather"/>
                <a:cs typeface="Merriweather"/>
                <a:sym typeface="Merriweather"/>
              </a:rPr>
              <a:t>L</a:t>
            </a:r>
            <a:r>
              <a:rPr lang="en" sz="1800">
                <a:solidFill>
                  <a:srgbClr val="F1C232"/>
                </a:solidFill>
                <a:latin typeface="Merriweather"/>
                <a:ea typeface="Merriweather"/>
                <a:cs typeface="Merriweather"/>
                <a:sym typeface="Merriweather"/>
              </a:rPr>
              <a:t>ightHouse</a:t>
            </a:r>
          </a:p>
          <a:p>
            <a:pPr lvl="0" algn="ctr" rtl="0">
              <a:spcBef>
                <a:spcPts val="0"/>
              </a:spcBef>
              <a:buNone/>
            </a:pPr>
            <a:endParaRPr sz="3600">
              <a:solidFill>
                <a:srgbClr val="F1C232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en" sz="7200">
                <a:solidFill>
                  <a:srgbClr val="CC0000"/>
                </a:solidFill>
                <a:latin typeface="Merriweather"/>
                <a:ea typeface="Merriweather"/>
                <a:cs typeface="Merriweather"/>
                <a:sym typeface="Merriweather"/>
              </a:rPr>
              <a:t>24 HR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6000">
                <a:solidFill>
                  <a:srgbClr val="F1C232"/>
                </a:solidFill>
                <a:latin typeface="Merriweather"/>
                <a:ea typeface="Merriweather"/>
                <a:cs typeface="Merriweather"/>
                <a:sym typeface="Merriweather"/>
              </a:rPr>
              <a:t>509.655.7886</a:t>
            </a:r>
            <a:r>
              <a:rPr lang="en" sz="6000">
                <a:solidFill>
                  <a:srgbClr val="F3F3F3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</a:p>
          <a:p>
            <a:pPr lvl="0" algn="ctr" rtl="0">
              <a:spcBef>
                <a:spcPts val="0"/>
              </a:spcBef>
              <a:buNone/>
            </a:pPr>
            <a:endParaRPr sz="4800">
              <a:solidFill>
                <a:srgbClr val="F3F3F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lvl="0" algn="ctr" rtl="0">
              <a:spcBef>
                <a:spcPts val="0"/>
              </a:spcBef>
              <a:buNone/>
            </a:pPr>
            <a:endParaRPr sz="2400">
              <a:solidFill>
                <a:srgbClr val="F3F3F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3F3F3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27" name="Shape 1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9825" y="292897"/>
            <a:ext cx="2245374" cy="230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84950" y="248325"/>
            <a:ext cx="2300574" cy="2300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Shape 133" descr="TJP_LOGO_LIGHT_BLUE_ON_BLUE_RGB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64175" y="3663675"/>
            <a:ext cx="1479825" cy="147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/>
          <p:cNvPicPr preferRelativeResize="0"/>
          <p:nvPr/>
        </p:nvPicPr>
        <p:blipFill>
          <a:blip r:embed="rId4">
            <a:alphaModFix amt="52999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Shape 135"/>
          <p:cNvSpPr txBox="1"/>
          <p:nvPr/>
        </p:nvSpPr>
        <p:spPr>
          <a:xfrm>
            <a:off x="316350" y="222825"/>
            <a:ext cx="8600400" cy="3386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800" dirty="0">
                <a:solidFill>
                  <a:srgbClr val="F3F3F3"/>
                </a:solidFill>
                <a:latin typeface="Merriweather"/>
                <a:ea typeface="Merriweather"/>
                <a:cs typeface="Merriweather"/>
                <a:sym typeface="Merriweather"/>
              </a:rPr>
              <a:t>Volunteer Opportunities</a:t>
            </a:r>
          </a:p>
          <a:p>
            <a:pPr lvl="0" algn="ctr" rtl="0">
              <a:spcBef>
                <a:spcPts val="0"/>
              </a:spcBef>
              <a:buNone/>
            </a:pPr>
            <a:endParaRPr sz="2400" dirty="0">
              <a:solidFill>
                <a:srgbClr val="F3F3F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81000" rtl="0">
              <a:spcBef>
                <a:spcPts val="0"/>
              </a:spcBef>
              <a:buClr>
                <a:srgbClr val="F3F3F3"/>
              </a:buClr>
              <a:buSzPct val="100000"/>
              <a:buFont typeface="Merriweather"/>
              <a:buChar char="●"/>
            </a:pPr>
            <a:r>
              <a:rPr lang="en" sz="2400" dirty="0">
                <a:solidFill>
                  <a:srgbClr val="F3F3F3"/>
                </a:solidFill>
                <a:latin typeface="Merriweather"/>
                <a:ea typeface="Merriweather"/>
                <a:cs typeface="Merriweather"/>
                <a:sym typeface="Merriweather"/>
              </a:rPr>
              <a:t>1-on-1 Advocates &amp; House Leaders</a:t>
            </a:r>
          </a:p>
          <a:p>
            <a:pPr lvl="0" rtl="0">
              <a:spcBef>
                <a:spcPts val="0"/>
              </a:spcBef>
              <a:buNone/>
            </a:pPr>
            <a:endParaRPr sz="2400" dirty="0">
              <a:solidFill>
                <a:srgbClr val="F3F3F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81000" rtl="0">
              <a:spcBef>
                <a:spcPts val="0"/>
              </a:spcBef>
              <a:buClr>
                <a:srgbClr val="F3F3F3"/>
              </a:buClr>
              <a:buSzPct val="100000"/>
              <a:buFont typeface="Merriweather"/>
              <a:buChar char="●"/>
            </a:pPr>
            <a:r>
              <a:rPr lang="en" sz="2400" dirty="0">
                <a:solidFill>
                  <a:srgbClr val="F3F3F3"/>
                </a:solidFill>
                <a:latin typeface="Merriweather"/>
                <a:ea typeface="Merriweather"/>
                <a:cs typeface="Merriweather"/>
                <a:sym typeface="Merriweather"/>
              </a:rPr>
              <a:t>Facilities &amp; Maintenance on safe homes</a:t>
            </a:r>
          </a:p>
          <a:p>
            <a:pPr lvl="0" rtl="0">
              <a:spcBef>
                <a:spcPts val="0"/>
              </a:spcBef>
              <a:buNone/>
            </a:pPr>
            <a:endParaRPr sz="2400" dirty="0">
              <a:solidFill>
                <a:srgbClr val="F3F3F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81000" rtl="0">
              <a:spcBef>
                <a:spcPts val="0"/>
              </a:spcBef>
              <a:buClr>
                <a:srgbClr val="F3F3F3"/>
              </a:buClr>
              <a:buSzPct val="100000"/>
              <a:buFont typeface="Merriweather"/>
              <a:buChar char="●"/>
            </a:pPr>
            <a:r>
              <a:rPr lang="en" sz="2400" dirty="0">
                <a:solidFill>
                  <a:srgbClr val="F3F3F3"/>
                </a:solidFill>
                <a:latin typeface="Merriweather"/>
                <a:ea typeface="Merriweather"/>
                <a:cs typeface="Merriweather"/>
                <a:sym typeface="Merriweather"/>
              </a:rPr>
              <a:t>Donation Center &amp; Events</a:t>
            </a:r>
          </a:p>
          <a:p>
            <a:pPr lvl="0" rtl="0">
              <a:spcBef>
                <a:spcPts val="0"/>
              </a:spcBef>
              <a:buNone/>
            </a:pPr>
            <a:endParaRPr sz="2400" dirty="0">
              <a:solidFill>
                <a:srgbClr val="F3F3F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en" sz="1800" dirty="0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rPr>
              <a:t>jonahproject.org </a:t>
            </a:r>
          </a:p>
          <a:p>
            <a:pPr lvl="0" algn="ctr" rtl="0">
              <a:spcBef>
                <a:spcPts val="0"/>
              </a:spcBef>
              <a:buNone/>
            </a:pPr>
            <a:endParaRPr sz="1800" dirty="0">
              <a:solidFill>
                <a:schemeClr val="lt2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en" sz="1800" dirty="0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rPr>
              <a:t>facebook.com/jonahproject.org</a:t>
            </a:r>
          </a:p>
          <a:p>
            <a:pPr lvl="0" algn="ctr" rtl="0">
              <a:spcBef>
                <a:spcPts val="0"/>
              </a:spcBef>
              <a:buNone/>
            </a:pPr>
            <a:endParaRPr sz="2400" dirty="0">
              <a:solidFill>
                <a:srgbClr val="F3F3F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F3F3F3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Shape 140" descr="TJP_LOGO_LIGHT_BLUE_ON_BLUE_RGB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64175" y="3663675"/>
            <a:ext cx="1479825" cy="147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Shape 141"/>
          <p:cNvPicPr preferRelativeResize="0"/>
          <p:nvPr/>
        </p:nvPicPr>
        <p:blipFill>
          <a:blip r:embed="rId4">
            <a:alphaModFix amt="52999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Shape 142"/>
          <p:cNvSpPr txBox="1"/>
          <p:nvPr/>
        </p:nvSpPr>
        <p:spPr>
          <a:xfrm>
            <a:off x="62375" y="980400"/>
            <a:ext cx="9019200" cy="1078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" sz="48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Thank You!</a:t>
            </a:r>
          </a:p>
          <a:p>
            <a:pPr marL="2286000" lvl="0" indent="0" algn="l" rtl="0">
              <a:spcBef>
                <a:spcPts val="0"/>
              </a:spcBef>
              <a:buNone/>
            </a:pPr>
            <a:r>
              <a:rPr lang="en" sz="6000">
                <a:solidFill>
                  <a:srgbClr val="CCCCCC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6000">
                <a:solidFill>
                  <a:srgbClr val="CCCCCC"/>
                </a:solidFill>
                <a:latin typeface="Merriweather"/>
                <a:ea typeface="Merriweather"/>
                <a:cs typeface="Merriweather"/>
                <a:sym typeface="Merriweather"/>
              </a:rPr>
              <a:t>jonahproject.org</a:t>
            </a:r>
            <a:r>
              <a:rPr lang="en" sz="6000">
                <a:solidFill>
                  <a:srgbClr val="F3F3F3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</a:p>
          <a:p>
            <a:pPr lvl="0" algn="ctr" rtl="0">
              <a:spcBef>
                <a:spcPts val="0"/>
              </a:spcBef>
              <a:buNone/>
            </a:pPr>
            <a:endParaRPr sz="6000">
              <a:solidFill>
                <a:srgbClr val="F3F3F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lvl="0" algn="ctr" rtl="0">
              <a:spcBef>
                <a:spcPts val="0"/>
              </a:spcBef>
              <a:buNone/>
            </a:pPr>
            <a:endParaRPr sz="4800">
              <a:solidFill>
                <a:srgbClr val="F3F3F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lvl="0" algn="ctr" rtl="0">
              <a:spcBef>
                <a:spcPts val="0"/>
              </a:spcBef>
              <a:buNone/>
            </a:pPr>
            <a:endParaRPr sz="2400">
              <a:solidFill>
                <a:srgbClr val="F3F3F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3F3F3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147</Words>
  <Application>Microsoft Office PowerPoint</Application>
  <PresentationFormat>On-screen Show (16:9)</PresentationFormat>
  <Paragraphs>59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Merriweather</vt:lpstr>
      <vt:lpstr>Arial</vt:lpstr>
      <vt:lpstr>Simple Dark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Tilbury</dc:creator>
  <cp:lastModifiedBy>Olivia Alley</cp:lastModifiedBy>
  <cp:revision>4</cp:revision>
  <dcterms:modified xsi:type="dcterms:W3CDTF">2018-01-04T20:00:39Z</dcterms:modified>
</cp:coreProperties>
</file>